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6" r:id="rId5"/>
    <p:sldMasterId id="2147493601" r:id="rId6"/>
  </p:sldMasterIdLst>
  <p:notesMasterIdLst>
    <p:notesMasterId r:id="rId42"/>
  </p:notesMasterIdLst>
  <p:handoutMasterIdLst>
    <p:handoutMasterId r:id="rId43"/>
  </p:handoutMasterIdLst>
  <p:sldIdLst>
    <p:sldId id="330" r:id="rId7"/>
    <p:sldId id="745" r:id="rId8"/>
    <p:sldId id="810" r:id="rId9"/>
    <p:sldId id="838" r:id="rId10"/>
    <p:sldId id="839" r:id="rId11"/>
    <p:sldId id="837" r:id="rId12"/>
    <p:sldId id="814" r:id="rId13"/>
    <p:sldId id="275" r:id="rId14"/>
    <p:sldId id="460" r:id="rId15"/>
    <p:sldId id="815" r:id="rId16"/>
    <p:sldId id="817" r:id="rId17"/>
    <p:sldId id="811" r:id="rId18"/>
    <p:sldId id="480" r:id="rId19"/>
    <p:sldId id="819" r:id="rId20"/>
    <p:sldId id="821" r:id="rId21"/>
    <p:sldId id="481" r:id="rId22"/>
    <p:sldId id="820" r:id="rId23"/>
    <p:sldId id="818" r:id="rId24"/>
    <p:sldId id="813" r:id="rId25"/>
    <p:sldId id="812" r:id="rId26"/>
    <p:sldId id="822" r:id="rId27"/>
    <p:sldId id="823" r:id="rId28"/>
    <p:sldId id="824" r:id="rId29"/>
    <p:sldId id="825" r:id="rId30"/>
    <p:sldId id="826" r:id="rId31"/>
    <p:sldId id="830" r:id="rId32"/>
    <p:sldId id="829" r:id="rId33"/>
    <p:sldId id="827" r:id="rId34"/>
    <p:sldId id="828" r:id="rId35"/>
    <p:sldId id="836" r:id="rId36"/>
    <p:sldId id="835" r:id="rId37"/>
    <p:sldId id="831" r:id="rId38"/>
    <p:sldId id="832" r:id="rId39"/>
    <p:sldId id="833" r:id="rId40"/>
    <p:sldId id="834" r:id="rId4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9"/>
    <p:restoredTop sz="96793"/>
  </p:normalViewPr>
  <p:slideViewPr>
    <p:cSldViewPr snapToObjects="1">
      <p:cViewPr varScale="1">
        <p:scale>
          <a:sx n="198" d="100"/>
          <a:sy n="198" d="100"/>
        </p:scale>
        <p:origin x="13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12/4/20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9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6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80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5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63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A3F274-ADFB-4FD5-B757-CBCB08A81F9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79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1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53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42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36929709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64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26873"/>
            <a:ext cx="7843058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25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478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26873"/>
            <a:ext cx="373697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91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599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3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0563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6329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75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867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331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038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144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4176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2CA2315C-69FF-4E53-AA47-8DBB97511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603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826873"/>
            <a:ext cx="840812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782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507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98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2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12/4/20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891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447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490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0751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6460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87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3498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142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1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12/4/20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12/4/20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12/4/20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12/4/20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666476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050" i="1" dirty="0">
                <a:solidFill>
                  <a:schemeClr val="bg1"/>
                </a:solidFill>
              </a:rPr>
              <a:t>Lecture 12 – Big Data and Analytics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94" r:id="rId8"/>
    <p:sldLayoutId id="2147493572" r:id="rId9"/>
    <p:sldLayoutId id="2147493585" r:id="rId10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820342"/>
            <a:ext cx="782478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90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7" r:id="rId1"/>
    <p:sldLayoutId id="2147493588" r:id="rId2"/>
    <p:sldLayoutId id="2147493589" r:id="rId3"/>
    <p:sldLayoutId id="2147493590" r:id="rId4"/>
    <p:sldLayoutId id="2147493591" r:id="rId5"/>
    <p:sldLayoutId id="2147493592" r:id="rId6"/>
    <p:sldLayoutId id="2147493593" r:id="rId7"/>
    <p:sldLayoutId id="2147493594" r:id="rId8"/>
    <p:sldLayoutId id="2147493595" r:id="rId9"/>
    <p:sldLayoutId id="2147493596" r:id="rId10"/>
    <p:sldLayoutId id="2147493597" r:id="rId11"/>
    <p:sldLayoutId id="2147493598" r:id="rId12"/>
    <p:sldLayoutId id="2147493599" r:id="rId13"/>
    <p:sldLayoutId id="2147493600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10.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Cover-6Ed">
            <a:extLst>
              <a:ext uri="{FF2B5EF4-FFF2-40B4-BE49-F238E27FC236}">
                <a16:creationId xmlns:a16="http://schemas.microsoft.com/office/drawing/2014/main" id="{50EA20A4-E349-4502-9306-52BDD2ADA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35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  <p:sldLayoutId id="2147493614" r:id="rId13"/>
    <p:sldLayoutId id="214749361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638300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COMS W4111 - Introduction to Databases</a:t>
            </a:r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Big Data and Analytics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695825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Lecture 12: Big Data and Analytics				© Donald F. Ferguson,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databricks.com</a:t>
            </a:r>
            <a:r>
              <a:rPr lang="en-US" sz="1200" dirty="0"/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17317073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Spark (and ETL)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8071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MapReduce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D54E-B4D5-7040-9C21-4AAF3CD8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9" y="1908396"/>
            <a:ext cx="6248400" cy="2593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6E7379-DD85-4444-975F-989540DB05B0}"/>
              </a:ext>
            </a:extLst>
          </p:cNvPr>
          <p:cNvSpPr/>
          <p:nvPr/>
        </p:nvSpPr>
        <p:spPr>
          <a:xfrm>
            <a:off x="1646266" y="819150"/>
            <a:ext cx="838200" cy="838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8CCA2-A9B6-9F48-BC10-6F316139EA42}"/>
              </a:ext>
            </a:extLst>
          </p:cNvPr>
          <p:cNvSpPr/>
          <p:nvPr/>
        </p:nvSpPr>
        <p:spPr>
          <a:xfrm>
            <a:off x="4343191" y="827161"/>
            <a:ext cx="838200" cy="838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9D786D-E4DB-7D44-9512-2B023E7B9AD0}"/>
              </a:ext>
            </a:extLst>
          </p:cNvPr>
          <p:cNvSpPr/>
          <p:nvPr/>
        </p:nvSpPr>
        <p:spPr>
          <a:xfrm>
            <a:off x="6375809" y="827161"/>
            <a:ext cx="838200" cy="838200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23934-2A8B-E547-9B0A-BD4277AC49B0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484466" y="1238250"/>
            <a:ext cx="1858725" cy="8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151BD1-45DD-234D-BCC3-CA949614A52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181391" y="1246261"/>
            <a:ext cx="1194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A57F1-583C-0A4B-932E-A553CCAD1467}"/>
              </a:ext>
            </a:extLst>
          </p:cNvPr>
          <p:cNvCxnSpPr/>
          <p:nvPr/>
        </p:nvCxnSpPr>
        <p:spPr>
          <a:xfrm>
            <a:off x="1011493" y="1238250"/>
            <a:ext cx="634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7F49BC-8718-8242-B777-D847382899BB}"/>
              </a:ext>
            </a:extLst>
          </p:cNvPr>
          <p:cNvGrpSpPr/>
          <p:nvPr/>
        </p:nvGrpSpPr>
        <p:grpSpPr>
          <a:xfrm>
            <a:off x="419581" y="934104"/>
            <a:ext cx="562242" cy="608291"/>
            <a:chOff x="7696200" y="1504950"/>
            <a:chExt cx="914400" cy="989291"/>
          </a:xfrm>
          <a:solidFill>
            <a:schemeClr val="bg1">
              <a:lumMod val="65000"/>
            </a:schemeClr>
          </a:solidFill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00528551-45CB-9E4D-9987-5CE4525BEA1A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A03FE3A-3645-1D41-825B-1D34FCC4C15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E6BB5673-F2F5-FA47-BDB4-F7E9FF7B0A4F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334376-537A-0D45-A41B-E0F819140C64}"/>
              </a:ext>
            </a:extLst>
          </p:cNvPr>
          <p:cNvGrpSpPr/>
          <p:nvPr/>
        </p:nvGrpSpPr>
        <p:grpSpPr>
          <a:xfrm>
            <a:off x="3148909" y="942115"/>
            <a:ext cx="562242" cy="608291"/>
            <a:chOff x="7696200" y="1504950"/>
            <a:chExt cx="914400" cy="989291"/>
          </a:xfrm>
          <a:solidFill>
            <a:srgbClr val="0070C0"/>
          </a:solidFill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8486DE-A369-6446-A107-D95655603069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98378FC-6FB5-C24F-97D7-A4DAE23D83D4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9E415F3F-8803-8B44-A800-30E2E986D4A1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250C16-4C17-A34E-B123-3A42E3A9E9F6}"/>
              </a:ext>
            </a:extLst>
          </p:cNvPr>
          <p:cNvGrpSpPr/>
          <p:nvPr/>
        </p:nvGrpSpPr>
        <p:grpSpPr>
          <a:xfrm>
            <a:off x="5494803" y="942115"/>
            <a:ext cx="562242" cy="608291"/>
            <a:chOff x="7696200" y="1504950"/>
            <a:chExt cx="914400" cy="989291"/>
          </a:xfrm>
          <a:solidFill>
            <a:srgbClr val="FF0000"/>
          </a:solidFill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93E343C1-8208-8F4B-A452-3F7E3E058F93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60BB5B11-6353-EA4E-8F4B-ADDA37D700D3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5B1DC309-EAAB-5E49-B095-B9206DF027C3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1F330-3C24-694F-BA40-9C238EC09694}"/>
              </a:ext>
            </a:extLst>
          </p:cNvPr>
          <p:cNvCxnSpPr>
            <a:cxnSpLocks/>
          </p:cNvCxnSpPr>
          <p:nvPr/>
        </p:nvCxnSpPr>
        <p:spPr>
          <a:xfrm>
            <a:off x="7214009" y="1247406"/>
            <a:ext cx="737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5DFD5D-A08B-D046-A922-154F86724C27}"/>
              </a:ext>
            </a:extLst>
          </p:cNvPr>
          <p:cNvGrpSpPr/>
          <p:nvPr/>
        </p:nvGrpSpPr>
        <p:grpSpPr>
          <a:xfrm>
            <a:off x="7951470" y="942115"/>
            <a:ext cx="562242" cy="608291"/>
            <a:chOff x="7696200" y="1504950"/>
            <a:chExt cx="914400" cy="989291"/>
          </a:xfrm>
          <a:solidFill>
            <a:srgbClr val="00B050"/>
          </a:solidFill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C088C23A-1370-D141-9D0C-CABC81B550C4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2FBD4FC1-1C29-754B-B37E-8653915B187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E5A627C-6AB8-704D-A194-FE6E76CC02CE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003289B-DE28-1C47-B252-EB613F368B12}"/>
              </a:ext>
            </a:extLst>
          </p:cNvPr>
          <p:cNvSpPr txBox="1"/>
          <p:nvPr/>
        </p:nvSpPr>
        <p:spPr>
          <a:xfrm>
            <a:off x="848372" y="443639"/>
            <a:ext cx="710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MapReduce is a data flow program with relatively simple operators on the data set.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14AA8-4AA8-2F4E-A9BB-334C0C00DFD5}"/>
              </a:ext>
            </a:extLst>
          </p:cNvPr>
          <p:cNvSpPr txBox="1"/>
          <p:nvPr/>
        </p:nvSpPr>
        <p:spPr>
          <a:xfrm>
            <a:off x="609600" y="1657350"/>
            <a:ext cx="679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With each operator implemented in parallel on multiple nodes for performance.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25C71E-040F-504E-96F3-9D3EC1A47949}"/>
              </a:ext>
            </a:extLst>
          </p:cNvPr>
          <p:cNvSpPr txBox="1"/>
          <p:nvPr/>
        </p:nvSpPr>
        <p:spPr>
          <a:xfrm>
            <a:off x="1675971" y="4332795"/>
            <a:ext cx="3925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is we want more complex “operators?”</a:t>
            </a:r>
          </a:p>
        </p:txBody>
      </p:sp>
    </p:spTree>
    <p:extLst>
      <p:ext uri="{BB962C8B-B14F-4D97-AF65-F5344CB8AC3E}">
        <p14:creationId xmlns:p14="http://schemas.microsoft.com/office/powerpoint/2010/main" val="472194891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2B2BB-32B3-4233-9101-8F5F71E9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CF109-81A1-4B52-838F-6FCF135B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48" y="666750"/>
            <a:ext cx="5714903" cy="2287802"/>
          </a:xfrm>
        </p:spPr>
        <p:txBody>
          <a:bodyPr/>
          <a:lstStyle/>
          <a:p>
            <a:r>
              <a:rPr lang="en-US" altLang="en-US" dirty="0"/>
              <a:t>Current generation execution engines </a:t>
            </a:r>
          </a:p>
          <a:p>
            <a:pPr lvl="1"/>
            <a:r>
              <a:rPr lang="en-US" altLang="en-US" dirty="0"/>
              <a:t>natively support algebraic operations such as joins, aggregation, etc. natively.</a:t>
            </a:r>
          </a:p>
          <a:p>
            <a:pPr lvl="1"/>
            <a:r>
              <a:rPr lang="en-US" altLang="en-US" dirty="0"/>
              <a:t>Allow users to create their </a:t>
            </a:r>
            <a:r>
              <a:rPr lang="en-US" altLang="en-US" dirty="0">
                <a:solidFill>
                  <a:srgbClr val="FF0000"/>
                </a:solidFill>
              </a:rPr>
              <a:t>own algebraic operators</a:t>
            </a:r>
          </a:p>
          <a:p>
            <a:pPr lvl="1"/>
            <a:r>
              <a:rPr lang="en-US" altLang="en-US" dirty="0"/>
              <a:t>Support trees of algebraic operators that can be executed on </a:t>
            </a:r>
            <a:r>
              <a:rPr lang="en-US" altLang="en-US" dirty="0">
                <a:solidFill>
                  <a:srgbClr val="FF0000"/>
                </a:solidFill>
              </a:rPr>
              <a:t>multiple nodes in parallel</a:t>
            </a:r>
          </a:p>
          <a:p>
            <a:r>
              <a:rPr lang="en-US" altLang="en-US" dirty="0"/>
              <a:t>E.g. Apache </a:t>
            </a:r>
            <a:r>
              <a:rPr lang="en-US" altLang="en-US" dirty="0" err="1"/>
              <a:t>Tez</a:t>
            </a:r>
            <a:r>
              <a:rPr lang="en-US" altLang="en-US" dirty="0"/>
              <a:t>, Spark</a:t>
            </a:r>
          </a:p>
          <a:p>
            <a:pPr lvl="1"/>
            <a:r>
              <a:rPr lang="en-US" altLang="en-US" dirty="0" err="1"/>
              <a:t>Tex</a:t>
            </a:r>
            <a:r>
              <a:rPr lang="en-US" altLang="en-US" dirty="0"/>
              <a:t> provides low level API; Hive on </a:t>
            </a:r>
            <a:r>
              <a:rPr lang="en-US" altLang="en-US" dirty="0" err="1"/>
              <a:t>Tez</a:t>
            </a:r>
            <a:r>
              <a:rPr lang="en-US" altLang="en-US" dirty="0"/>
              <a:t> compiles SQL to </a:t>
            </a:r>
            <a:r>
              <a:rPr lang="en-US" altLang="en-US" dirty="0" err="1"/>
              <a:t>Tez</a:t>
            </a:r>
            <a:endParaRPr lang="en-US" altLang="en-US" dirty="0"/>
          </a:p>
          <a:p>
            <a:pPr lvl="1"/>
            <a:r>
              <a:rPr lang="en-IN" dirty="0"/>
              <a:t>Spark provides more user-friendly API</a:t>
            </a:r>
          </a:p>
        </p:txBody>
      </p:sp>
    </p:spTree>
    <p:extLst>
      <p:ext uri="{BB962C8B-B14F-4D97-AF65-F5344CB8AC3E}">
        <p14:creationId xmlns:p14="http://schemas.microsoft.com/office/powerpoint/2010/main" val="266617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4413"/>
            <a:ext cx="8080577" cy="40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726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8080577" cy="407467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C00372-2DEB-2F4C-A7E5-2EE1559BC736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9999-0574-6543-9472-CB4D333C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1" y="819150"/>
            <a:ext cx="3711967" cy="244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00CF-CABB-CA4A-9D05-4BB55A93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34362"/>
            <a:ext cx="3504894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19D8-9C63-594C-849B-2DE11557D52B}"/>
              </a:ext>
            </a:extLst>
          </p:cNvPr>
          <p:cNvSpPr txBox="1"/>
          <p:nvPr/>
        </p:nvSpPr>
        <p:spPr>
          <a:xfrm>
            <a:off x="317781" y="3343500"/>
            <a:ext cx="4098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Conceptually similar to query evaluation graph, but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explicitly define the graph.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develop your own operators.</a:t>
            </a:r>
          </a:p>
        </p:txBody>
      </p:sp>
    </p:spTree>
    <p:extLst>
      <p:ext uri="{BB962C8B-B14F-4D97-AF65-F5344CB8AC3E}">
        <p14:creationId xmlns:p14="http://schemas.microsoft.com/office/powerpoint/2010/main" val="66768227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in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0907" cy="306885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Resilient Distributed Dataset </a:t>
            </a:r>
            <a:r>
              <a:rPr lang="en-IN" dirty="0"/>
              <a:t>(</a:t>
            </a:r>
            <a:r>
              <a:rPr lang="en-IN" b="1" dirty="0">
                <a:solidFill>
                  <a:srgbClr val="002060"/>
                </a:solidFill>
              </a:rPr>
              <a:t>RDD</a:t>
            </a:r>
            <a:r>
              <a:rPr lang="en-IN" dirty="0"/>
              <a:t>) abstraction</a:t>
            </a:r>
          </a:p>
          <a:p>
            <a:pPr lvl="1"/>
            <a:r>
              <a:rPr lang="en-IN" dirty="0"/>
              <a:t>Collection of records that can be stored across multiple machines</a:t>
            </a:r>
          </a:p>
          <a:p>
            <a:r>
              <a:rPr lang="en-IN" dirty="0"/>
              <a:t>RDDs can be created by applying algebraic operations on other RDDs</a:t>
            </a:r>
          </a:p>
          <a:p>
            <a:r>
              <a:rPr lang="en-IN" dirty="0"/>
              <a:t>RDDs can be lazily computed when needed</a:t>
            </a:r>
          </a:p>
          <a:p>
            <a:r>
              <a:rPr lang="en-IN" dirty="0"/>
              <a:t>Spark programs can be written in Java/Scala/R</a:t>
            </a:r>
          </a:p>
          <a:p>
            <a:pPr lvl="1"/>
            <a:r>
              <a:rPr lang="en-IN" dirty="0"/>
              <a:t>Our examples are in Java</a:t>
            </a:r>
          </a:p>
          <a:p>
            <a:r>
              <a:rPr lang="en-IN" dirty="0"/>
              <a:t>Spark makes use of Java 8 Lambda expressions; the code</a:t>
            </a:r>
          </a:p>
          <a:p>
            <a:pPr marL="385763" lvl="1" indent="0">
              <a:buNone/>
            </a:pPr>
            <a:r>
              <a:rPr lang="en-US" dirty="0"/>
              <a:t>  s - </a:t>
            </a:r>
            <a:r>
              <a:rPr lang="en-US" i="1" dirty="0"/>
              <a:t>&gt; </a:t>
            </a:r>
            <a:r>
              <a:rPr lang="en-US" dirty="0" err="1"/>
              <a:t>Arrays.asList</a:t>
            </a:r>
            <a:r>
              <a:rPr lang="en-US" dirty="0"/>
              <a:t>(</a:t>
            </a:r>
            <a:r>
              <a:rPr lang="en-US" dirty="0" err="1"/>
              <a:t>s.split</a:t>
            </a:r>
            <a:r>
              <a:rPr lang="en-US" dirty="0"/>
              <a:t>(" ")).iterator() </a:t>
            </a:r>
          </a:p>
          <a:p>
            <a:pPr marL="385763" lvl="1" indent="0">
              <a:buNone/>
            </a:pPr>
            <a:r>
              <a:rPr lang="en-US" dirty="0"/>
              <a:t>defines unnamed function that takes argument s and executes the expression </a:t>
            </a:r>
            <a:r>
              <a:rPr lang="en-US" dirty="0" err="1"/>
              <a:t>Arrays.asList</a:t>
            </a:r>
            <a:r>
              <a:rPr lang="en-US" dirty="0"/>
              <a:t>(</a:t>
            </a:r>
            <a:r>
              <a:rPr lang="en-US" dirty="0" err="1"/>
              <a:t>s.split</a:t>
            </a:r>
            <a:r>
              <a:rPr lang="en-US" dirty="0"/>
              <a:t>(" ")).iterator()  on the argument</a:t>
            </a:r>
          </a:p>
          <a:p>
            <a:pPr marL="300038"/>
            <a:r>
              <a:rPr lang="en-US" dirty="0"/>
              <a:t>Lambda functions are particularly convenient as arguments to map, reduce and other functions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166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Spark/</a:t>
            </a:r>
            <a:r>
              <a:rPr lang="en-US" dirty="0" err="1"/>
              <a:t>PySpark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FD5FD-C22F-DD47-BB0A-431E2D69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" y="577077"/>
            <a:ext cx="4546146" cy="178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4E325-24D9-6748-AAC8-E886AD62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77077"/>
            <a:ext cx="4132863" cy="178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1FD07-85CB-0C42-B873-CAE2AE6A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6" y="2564324"/>
            <a:ext cx="4724400" cy="1951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F668CB-7F4B-8642-BF87-7DBAF0D7CF71}"/>
              </a:ext>
            </a:extLst>
          </p:cNvPr>
          <p:cNvSpPr/>
          <p:nvPr/>
        </p:nvSpPr>
        <p:spPr>
          <a:xfrm>
            <a:off x="200186" y="444667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/>
              <a:t>https://</a:t>
            </a:r>
            <a:r>
              <a:rPr lang="en-US" sz="900" b="1" dirty="0" err="1"/>
              <a:t>www.analyticsvidhya.com</a:t>
            </a:r>
            <a:r>
              <a:rPr lang="en-US" sz="900" b="1" dirty="0"/>
              <a:t>/blog/2016/10/spark-</a:t>
            </a:r>
            <a:r>
              <a:rPr lang="en-US" sz="900" b="1" dirty="0" err="1"/>
              <a:t>dataframe</a:t>
            </a:r>
            <a:r>
              <a:rPr lang="en-US" sz="900" b="1" dirty="0"/>
              <a:t>-and-operations/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1A7AE-3135-BF49-9CA9-A20867C22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2432639"/>
            <a:ext cx="3200675" cy="21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6842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 Supports Spark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B4C8-6E66-2F42-9518-0454E5B9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7246666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B1978-325A-2A40-ADD3-F65530AB5D61}"/>
              </a:ext>
            </a:extLst>
          </p:cNvPr>
          <p:cNvSpPr/>
          <p:nvPr/>
        </p:nvSpPr>
        <p:spPr>
          <a:xfrm>
            <a:off x="533400" y="42922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32F3E"/>
                </a:solidFill>
                <a:latin typeface="AmazonEmber"/>
              </a:rPr>
              <a:t>AWS Glue</a:t>
            </a:r>
            <a:r>
              <a:rPr lang="en-US" sz="1600" dirty="0">
                <a:solidFill>
                  <a:srgbClr val="232F3E"/>
                </a:solidFill>
                <a:latin typeface="AmazonEmber"/>
              </a:rPr>
              <a:t> is a serverless data preparation service that makes it easy for data engineers, extract, transform, and load (ETL) developers, data analysts, and data scientists to extract, clean, enrich, normalize, and load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6351082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Crawlers/Classifiers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771A0-3BB4-E348-AA08-72AE76DB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971550"/>
            <a:ext cx="5812929" cy="3428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6E33D-E266-7D4C-B442-A5B59C59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918"/>
            <a:ext cx="5715000" cy="98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552B1-B29F-D745-A7D1-B9CA1ED6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64" y="3105150"/>
            <a:ext cx="5523380" cy="8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16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We will start in a couple of minutes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12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1200" b="1" dirty="0">
                <a:solidFill>
                  <a:schemeClr val="bg1"/>
                </a:solidFill>
              </a:rPr>
              <a:t> </a:t>
            </a:r>
            <a:r>
              <a:rPr lang="en-US" altLang="en-US" sz="1200" dirty="0">
                <a:solidFill>
                  <a:schemeClr val="bg1"/>
                </a:solidFill>
              </a:rPr>
              <a:t>|</a:t>
            </a:r>
            <a:r>
              <a:rPr lang="en-US" altLang="en-US" sz="120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200" i="1" dirty="0">
                <a:solidFill>
                  <a:schemeClr val="bg1"/>
                </a:solidFill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2634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5FF1A-A1DD-0149-B802-E107AE96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8915400" cy="33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759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92A6-FC28-7B4C-92EC-1E3562D2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5" y="575818"/>
            <a:ext cx="8610600" cy="39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078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Some Examples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(There are many, many online)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5180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Load some IMDB Data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9575-1EAE-2A4B-A395-714DF2E5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72694"/>
            <a:ext cx="4192134" cy="379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B876F-BDB0-1B42-BCBF-5DAF7A91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673017"/>
            <a:ext cx="4322643" cy="36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278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Load some IMDB Data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F822B-4B64-E042-BAE7-66A538DC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14350"/>
            <a:ext cx="8763000" cy="39420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2FF709-3994-C54C-9659-ADF26F5F9787}"/>
              </a:ext>
            </a:extLst>
          </p:cNvPr>
          <p:cNvSpPr/>
          <p:nvPr/>
        </p:nvSpPr>
        <p:spPr>
          <a:xfrm>
            <a:off x="5638800" y="57150"/>
            <a:ext cx="3403146" cy="16764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CSV, </a:t>
            </a:r>
            <a:r>
              <a:rPr lang="en-US" sz="1400" dirty="0" err="1"/>
              <a:t>gzipped</a:t>
            </a:r>
            <a:r>
              <a:rPr lang="en-US" sz="1400" dirty="0"/>
              <a:t> TSV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Uploaded 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Configured and launched crawler.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Discovered and categorized the data.</a:t>
            </a:r>
          </a:p>
        </p:txBody>
      </p:sp>
    </p:spTree>
    <p:extLst>
      <p:ext uri="{BB962C8B-B14F-4D97-AF65-F5344CB8AC3E}">
        <p14:creationId xmlns:p14="http://schemas.microsoft.com/office/powerpoint/2010/main" val="422801403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 Glue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C44-5605-754F-86C3-1683F8AC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547786"/>
            <a:ext cx="6553200" cy="3967458"/>
          </a:xfrm>
        </p:spPr>
        <p:txBody>
          <a:bodyPr>
            <a:normAutofit/>
          </a:bodyPr>
          <a:lstStyle/>
          <a:p>
            <a:r>
              <a:rPr lang="en-US" sz="1400" dirty="0"/>
              <a:t>Extract based on metadata (format, location, ... ...)</a:t>
            </a:r>
          </a:p>
          <a:p>
            <a:endParaRPr lang="en-US" sz="1400" dirty="0"/>
          </a:p>
          <a:p>
            <a:r>
              <a:rPr lang="en-US" sz="1400" dirty="0"/>
              <a:t>Map the column names in the data to some other, better names.</a:t>
            </a:r>
          </a:p>
          <a:p>
            <a:endParaRPr lang="en-US" sz="1400" dirty="0"/>
          </a:p>
          <a:p>
            <a:r>
              <a:rPr lang="en-US" sz="1400" dirty="0"/>
              <a:t>What to do if the types in a column are ambiguous?</a:t>
            </a:r>
          </a:p>
          <a:p>
            <a:endParaRPr lang="en-US" sz="1400" dirty="0"/>
          </a:p>
          <a:p>
            <a:r>
              <a:rPr lang="en-US" sz="1400" dirty="0"/>
              <a:t>Get rid of any empty rows.</a:t>
            </a:r>
          </a:p>
          <a:p>
            <a:endParaRPr lang="en-US" sz="1400" dirty="0"/>
          </a:p>
          <a:p>
            <a:r>
              <a:rPr lang="en-US" sz="1400" dirty="0"/>
              <a:t>Custom map: Converts “\N” into None (Null)</a:t>
            </a:r>
          </a:p>
          <a:p>
            <a:endParaRPr lang="en-US" sz="1400" dirty="0"/>
          </a:p>
          <a:p>
            <a:r>
              <a:rPr lang="en-US" sz="1400" dirty="0"/>
              <a:t>Load MySQL RDS database on AWS.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93954-3AAB-3F42-9718-32DD11D7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6709"/>
            <a:ext cx="1905000" cy="41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3072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C44-5605-754F-86C3-1683F8AC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547786"/>
            <a:ext cx="6553200" cy="3967458"/>
          </a:xfrm>
        </p:spPr>
        <p:txBody>
          <a:bodyPr>
            <a:normAutofit/>
          </a:bodyPr>
          <a:lstStyle/>
          <a:p>
            <a:r>
              <a:rPr lang="en-US" sz="1400" dirty="0"/>
              <a:t>Extract based on metadata (format, location, ... ...)</a:t>
            </a:r>
          </a:p>
          <a:p>
            <a:endParaRPr lang="en-US" sz="1400" dirty="0"/>
          </a:p>
          <a:p>
            <a:r>
              <a:rPr lang="en-US" sz="1400" dirty="0"/>
              <a:t>Map the column names in the data to some other, better names.</a:t>
            </a:r>
          </a:p>
          <a:p>
            <a:endParaRPr lang="en-US" sz="1400" dirty="0"/>
          </a:p>
          <a:p>
            <a:r>
              <a:rPr lang="en-US" sz="1400" dirty="0"/>
              <a:t>What to do if the types in a column are ambiguous?</a:t>
            </a:r>
          </a:p>
          <a:p>
            <a:endParaRPr lang="en-US" sz="1400" dirty="0"/>
          </a:p>
          <a:p>
            <a:r>
              <a:rPr lang="en-US" sz="1400" dirty="0"/>
              <a:t>Get rid of any empty rows.</a:t>
            </a:r>
          </a:p>
          <a:p>
            <a:endParaRPr lang="en-US" sz="1400" dirty="0"/>
          </a:p>
          <a:p>
            <a:r>
              <a:rPr lang="en-US" sz="1400" dirty="0"/>
              <a:t>Custom map: Converts “\N” into None (Null)</a:t>
            </a:r>
          </a:p>
          <a:p>
            <a:endParaRPr lang="en-US" sz="1400" dirty="0"/>
          </a:p>
          <a:p>
            <a:r>
              <a:rPr lang="en-US" sz="1400" dirty="0"/>
              <a:t>Load MySQL RDS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93954-3AAB-3F42-9718-32DD11D7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1809"/>
            <a:ext cx="1828800" cy="39623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AA2782-84D5-AA47-B54F-AF7FD9D659EF}"/>
              </a:ext>
            </a:extLst>
          </p:cNvPr>
          <p:cNvSpPr/>
          <p:nvPr/>
        </p:nvSpPr>
        <p:spPr>
          <a:xfrm>
            <a:off x="5638800" y="829138"/>
            <a:ext cx="3403146" cy="16764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This pipelines is parallelizable: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Partition file into chunks.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 the pipeline on each chunk.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Parallel write into DB.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68EA18-C89E-804D-A552-532B79570164}"/>
              </a:ext>
            </a:extLst>
          </p:cNvPr>
          <p:cNvSpPr/>
          <p:nvPr/>
        </p:nvSpPr>
        <p:spPr>
          <a:xfrm>
            <a:off x="255050" y="590942"/>
            <a:ext cx="4621750" cy="1980807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1600" dirty="0"/>
            </a:br>
            <a:r>
              <a:rPr lang="en-US" sz="1600" dirty="0"/>
              <a:t>Consider converting “\N” into NULL: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Basically,</a:t>
            </a:r>
            <a:br>
              <a:rPr lang="en-US" sz="1400" dirty="0"/>
            </a:br>
            <a:r>
              <a:rPr lang="en-US" sz="1400" i="1" dirty="0"/>
              <a:t>update names set birthyear=None</a:t>
            </a:r>
            <a:br>
              <a:rPr lang="en-US" sz="1400" i="1" dirty="0"/>
            </a:br>
            <a:r>
              <a:rPr lang="en-US" sz="1400" i="1" dirty="0"/>
              <a:t>	where birthyear</a:t>
            </a:r>
            <a:r>
              <a:rPr lang="en-US" sz="1400" i="1" dirty="0">
                <a:solidFill>
                  <a:schemeClr val="bg1"/>
                </a:solidFill>
              </a:rPr>
              <a:t>=</a:t>
            </a:r>
            <a:r>
              <a:rPr lang="en-US" sz="14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“\\N</a:t>
            </a:r>
            <a:r>
              <a:rPr lang="en-US" sz="1400" i="1" dirty="0">
                <a:solidFill>
                  <a:schemeClr val="bg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 can partition the table into multiple, smaller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Run the operation in parallel on each smaller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Concatenate each smaller table to reform the larger, table which is unordered.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54C949-4D68-2E49-86F2-2F3DF40A13E9}"/>
              </a:ext>
            </a:extLst>
          </p:cNvPr>
          <p:cNvSpPr/>
          <p:nvPr/>
        </p:nvSpPr>
        <p:spPr>
          <a:xfrm>
            <a:off x="228600" y="3409950"/>
            <a:ext cx="1905000" cy="60960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31EF9-2D4B-F549-8371-35766757DDAD}"/>
              </a:ext>
            </a:extLst>
          </p:cNvPr>
          <p:cNvCxnSpPr/>
          <p:nvPr/>
        </p:nvCxnSpPr>
        <p:spPr>
          <a:xfrm flipH="1">
            <a:off x="1447800" y="2571749"/>
            <a:ext cx="685800" cy="838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62099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0E46E1-2A2D-0E47-9B7B-41631AE8F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2499" y="1120410"/>
            <a:ext cx="3339315" cy="81505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driver/controller.</a:t>
            </a:r>
          </a:p>
          <a:p>
            <a:r>
              <a:rPr lang="en-US" dirty="0">
                <a:solidFill>
                  <a:srgbClr val="FF0000"/>
                </a:solidFill>
              </a:rPr>
              <a:t>10 workers.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703A0-2938-CB43-A210-CC05E9B4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90750"/>
            <a:ext cx="5232306" cy="2415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4CB0C-7291-CD44-B854-11B7F6C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7500"/>
            <a:ext cx="4738077" cy="2173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8D690-31BF-3B4D-8190-D32B0D5E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06" y="2851985"/>
            <a:ext cx="809545" cy="17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4FFF3-03C9-1E44-ABD8-28F9E8D5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58" y="2851985"/>
            <a:ext cx="809545" cy="17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B22AB-6BD8-9D4F-B323-3E2004979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624" y="2851985"/>
            <a:ext cx="809545" cy="175401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FB1472D-B266-3848-ADE2-45B5DA132E3F}"/>
              </a:ext>
            </a:extLst>
          </p:cNvPr>
          <p:cNvSpPr/>
          <p:nvPr/>
        </p:nvSpPr>
        <p:spPr>
          <a:xfrm>
            <a:off x="3416073" y="1717198"/>
            <a:ext cx="1232127" cy="47355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1FA8F3B7-3D97-954A-8EF2-637D5BC60D8E}"/>
              </a:ext>
            </a:extLst>
          </p:cNvPr>
          <p:cNvSpPr/>
          <p:nvPr/>
        </p:nvSpPr>
        <p:spPr>
          <a:xfrm flipV="1">
            <a:off x="4699226" y="1925488"/>
            <a:ext cx="634773" cy="685800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54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C44-5605-754F-86C3-1683F8AC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547786"/>
            <a:ext cx="6553200" cy="3967458"/>
          </a:xfrm>
        </p:spPr>
        <p:txBody>
          <a:bodyPr>
            <a:normAutofit/>
          </a:bodyPr>
          <a:lstStyle/>
          <a:p>
            <a:r>
              <a:rPr lang="en-US" sz="1400" dirty="0"/>
              <a:t>Extract based on metadata (format, location, ... ...)</a:t>
            </a:r>
          </a:p>
          <a:p>
            <a:endParaRPr lang="en-US" sz="1400" dirty="0"/>
          </a:p>
          <a:p>
            <a:r>
              <a:rPr lang="en-US" sz="1400" dirty="0"/>
              <a:t>Map the column names in the data to some other, better names.</a:t>
            </a:r>
          </a:p>
          <a:p>
            <a:endParaRPr lang="en-US" sz="1400" dirty="0"/>
          </a:p>
          <a:p>
            <a:r>
              <a:rPr lang="en-US" sz="1400" dirty="0"/>
              <a:t>What to do if the types in a column are ambiguous?</a:t>
            </a:r>
          </a:p>
          <a:p>
            <a:endParaRPr lang="en-US" sz="1400" dirty="0"/>
          </a:p>
          <a:p>
            <a:r>
              <a:rPr lang="en-US" sz="1400" dirty="0"/>
              <a:t>Get rid of any empty rows.</a:t>
            </a:r>
          </a:p>
          <a:p>
            <a:endParaRPr lang="en-US" sz="1400" dirty="0"/>
          </a:p>
          <a:p>
            <a:r>
              <a:rPr lang="en-US" sz="1400" dirty="0"/>
              <a:t>Custom map: Converts “\N” into None (Null)</a:t>
            </a:r>
          </a:p>
          <a:p>
            <a:endParaRPr lang="en-US" sz="1400" dirty="0"/>
          </a:p>
          <a:p>
            <a:r>
              <a:rPr lang="en-US" sz="1400" dirty="0"/>
              <a:t>Load MySQL RDS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93954-3AAB-3F42-9718-32DD11D7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9" y="547786"/>
            <a:ext cx="1886041" cy="408642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04A2A5-166B-344C-98CE-870B0755AF15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Let’s look at the code.</a:t>
            </a:r>
          </a:p>
          <a:p>
            <a:pPr algn="ctr"/>
            <a:r>
              <a:rPr lang="en-US" sz="4400" dirty="0" err="1"/>
              <a:t>PySpark</a:t>
            </a:r>
            <a:r>
              <a:rPr lang="en-US" sz="4400" dirty="0"/>
              <a:t> Job</a:t>
            </a:r>
          </a:p>
          <a:p>
            <a:pPr algn="ctr"/>
            <a:r>
              <a:rPr lang="en-US" sz="4400" dirty="0"/>
              <a:t>MySQL data</a:t>
            </a:r>
          </a:p>
          <a:p>
            <a:pPr algn="ctr"/>
            <a:r>
              <a:rPr lang="en-US" sz="4400" dirty="0"/>
              <a:t>MySQL Query</a:t>
            </a:r>
          </a:p>
        </p:txBody>
      </p:sp>
    </p:spTree>
    <p:extLst>
      <p:ext uri="{BB962C8B-B14F-4D97-AF65-F5344CB8AC3E}">
        <p14:creationId xmlns:p14="http://schemas.microsoft.com/office/powerpoint/2010/main" val="840149149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E456-79A9-9346-859C-BC353A56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Jobs/Script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8EB1F-EDD3-7F43-A1F0-4A066739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62569"/>
            <a:ext cx="7696200" cy="39875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C71341-1728-264F-8326-62C0EBBD7E48}"/>
              </a:ext>
            </a:extLst>
          </p:cNvPr>
          <p:cNvSpPr/>
          <p:nvPr/>
        </p:nvSpPr>
        <p:spPr>
          <a:xfrm>
            <a:off x="2590800" y="3333750"/>
            <a:ext cx="5334000" cy="53340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33B320-7AD1-3D48-9754-B22A1BC11D3B}"/>
              </a:ext>
            </a:extLst>
          </p:cNvPr>
          <p:cNvSpPr/>
          <p:nvPr/>
        </p:nvSpPr>
        <p:spPr>
          <a:xfrm>
            <a:off x="304800" y="1504950"/>
            <a:ext cx="1828800" cy="53340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4E8BF6-B074-474A-AB8C-C8462FAA9AEA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1809750"/>
            <a:ext cx="182880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57AF3B-FFB3-9545-81E1-F33E1FCDD67B}"/>
              </a:ext>
            </a:extLst>
          </p:cNvPr>
          <p:cNvSpPr/>
          <p:nvPr/>
        </p:nvSpPr>
        <p:spPr>
          <a:xfrm>
            <a:off x="3352800" y="438150"/>
            <a:ext cx="5714999" cy="22860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the greatest code you will every 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 should not surprise you by now.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Since the model is algebraic and extensible,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enables developing higher level tools.</a:t>
            </a:r>
          </a:p>
        </p:txBody>
      </p:sp>
    </p:spTree>
    <p:extLst>
      <p:ext uri="{BB962C8B-B14F-4D97-AF65-F5344CB8AC3E}">
        <p14:creationId xmlns:p14="http://schemas.microsoft.com/office/powerpoint/2010/main" val="3788179469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Warehouse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Data Lake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353459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F43-A76F-7840-834A-5885A23F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Tools </a:t>
            </a:r>
            <a:r>
              <a:rPr lang="en-US" sz="1600" dirty="0"/>
              <a:t>(There are similar tools for SQL, ETL, ... ...)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2E13-AA5C-B84D-8105-7612ECB1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56899"/>
            <a:ext cx="8763000" cy="4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54071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Putting Some Pieces Together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412600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8DF18A-2CBC-6947-B2D2-0C3B985B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60" y="489002"/>
            <a:ext cx="6489420" cy="2238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A61DD-39AE-C046-9A08-BCEF2139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S3 of Which You Speak?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41C94-E12A-0A42-A9B4-809B5FDAF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2571750"/>
            <a:ext cx="8495740" cy="2057400"/>
          </a:xfrm>
        </p:spPr>
        <p:txBody>
          <a:bodyPr>
            <a:normAutofit/>
          </a:bodyPr>
          <a:lstStyle/>
          <a:p>
            <a:r>
              <a:rPr lang="en-US" sz="1600" dirty="0"/>
              <a:t>We have focused on “databases” in this course.</a:t>
            </a:r>
          </a:p>
          <a:p>
            <a:r>
              <a:rPr lang="en-US" sz="1600" dirty="0"/>
              <a:t>Databases and other programs are applications on storage systems, e.g.</a:t>
            </a:r>
            <a:br>
              <a:rPr lang="en-US" sz="1600" dirty="0"/>
            </a:br>
            <a:r>
              <a:rPr lang="en-US" sz="1600" dirty="0"/>
              <a:t>disks, network addressable storage, storage area networks.</a:t>
            </a:r>
          </a:p>
          <a:p>
            <a:r>
              <a:rPr lang="en-US" sz="1600" dirty="0"/>
              <a:t>The “cloud” provides internet accessible storage systems:</a:t>
            </a:r>
          </a:p>
          <a:p>
            <a:pPr lvl="1"/>
            <a:r>
              <a:rPr lang="en-US" sz="1400" dirty="0"/>
              <a:t>Block storage is like a disk space with (logical block ID, block data).</a:t>
            </a:r>
          </a:p>
          <a:p>
            <a:pPr lvl="1"/>
            <a:r>
              <a:rPr lang="en-US" sz="1400" dirty="0"/>
              <a:t>Object storage is (key, BLOB), aka (URL, BLOB)</a:t>
            </a:r>
          </a:p>
          <a:p>
            <a:pPr lvl="1"/>
            <a:r>
              <a:rPr lang="en-US" sz="1400" dirty="0"/>
              <a:t>MySQL RDS runs in a VM in EC2. The VM uses EBS for the disk block system.</a:t>
            </a:r>
          </a:p>
        </p:txBody>
      </p:sp>
    </p:spTree>
    <p:extLst>
      <p:ext uri="{BB962C8B-B14F-4D97-AF65-F5344CB8AC3E}">
        <p14:creationId xmlns:p14="http://schemas.microsoft.com/office/powerpoint/2010/main" val="282441315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F9AEE-A1DF-A343-8965-F02ED63B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60" y="430479"/>
            <a:ext cx="5118440" cy="2141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5135C-905B-3B41-8F19-EE55F4E7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Simple Stored Services (S3)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91404-C335-064B-991C-C158E1147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90550"/>
            <a:ext cx="3769895" cy="295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1EA41-6DC6-7146-8B5A-9C36B7E68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571750"/>
            <a:ext cx="2438400" cy="20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5716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995-948A-B749-ABA8-94DCABE7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Make a Page Like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D3C2A4-D4D0-D044-84B0-B45132EC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" y="742950"/>
            <a:ext cx="8919369" cy="30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70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995-948A-B749-ABA8-94DCABE7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Make a Page Like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A486-B6C5-F643-96A5-2DACADB6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7746" y="666750"/>
            <a:ext cx="3710054" cy="3848494"/>
          </a:xfrm>
        </p:spPr>
        <p:txBody>
          <a:bodyPr/>
          <a:lstStyle/>
          <a:p>
            <a:r>
              <a:rPr lang="en-US" dirty="0"/>
              <a:t>We talked about how the web is like a database of resources.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players?nameLast</a:t>
            </a:r>
            <a:r>
              <a:rPr lang="en-US" dirty="0"/>
              <a:t>=</a:t>
            </a:r>
          </a:p>
          <a:p>
            <a:pPr lvl="1"/>
            <a:r>
              <a:rPr lang="en-US" dirty="0"/>
              <a:t>GET /players/willite01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career_batting</a:t>
            </a:r>
            <a:r>
              <a:rPr lang="en-US" dirty="0"/>
              <a:t>/willite01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Web application:</a:t>
            </a:r>
          </a:p>
          <a:p>
            <a:pPr lvl="1"/>
            <a:r>
              <a:rPr lang="en-US" dirty="0"/>
              <a:t>Converts REST calls into</a:t>
            </a:r>
          </a:p>
          <a:p>
            <a:pPr lvl="1"/>
            <a:r>
              <a:rPr lang="en-US" dirty="0"/>
              <a:t>SQL statements</a:t>
            </a:r>
          </a:p>
          <a:p>
            <a:pPr lvl="1"/>
            <a:r>
              <a:rPr lang="en-US" dirty="0"/>
              <a:t>Returns data to browser.</a:t>
            </a:r>
          </a:p>
          <a:p>
            <a:r>
              <a:rPr lang="en-US" dirty="0"/>
              <a:t>Browser uses HTTP to get hyperlinked documents.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02C29-B674-CF43-AF2B-F16ED011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60402"/>
            <a:ext cx="5281546" cy="40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0242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Information Integration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00687-FB7C-5641-864A-87F3FBF0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4527550" cy="3685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544C2-849A-FC4F-9B61-7B0D2AF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64" y="742950"/>
            <a:ext cx="3876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005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6430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Extract Transform Load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402427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ETL Concepts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264641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57150"/>
            <a:ext cx="5829300" cy="51435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54" y="885825"/>
            <a:ext cx="5974556" cy="292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00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0544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3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19616</TotalTime>
  <Words>1230</Words>
  <Application>Microsoft Macintosh PowerPoint</Application>
  <PresentationFormat>On-screen Show (16:9)</PresentationFormat>
  <Paragraphs>173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AmazonEmber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db</vt:lpstr>
      <vt:lpstr>1_db</vt:lpstr>
      <vt:lpstr>PowerPoint Presentation</vt:lpstr>
      <vt:lpstr>PowerPoint Presentation</vt:lpstr>
      <vt:lpstr>PowerPoint Presentation</vt:lpstr>
      <vt:lpstr>Enterprise Information Integration</vt:lpstr>
      <vt:lpstr>Data Warehouse and Data Lake</vt:lpstr>
      <vt:lpstr>PowerPoint Presentation</vt:lpstr>
      <vt:lpstr>PowerPoint Presentation</vt:lpstr>
      <vt:lpstr>Data Warehousing</vt:lpstr>
      <vt:lpstr>Overview (Cont.)</vt:lpstr>
      <vt:lpstr>ETL Concepts</vt:lpstr>
      <vt:lpstr>PowerPoint Presentation</vt:lpstr>
      <vt:lpstr>MapReduce</vt:lpstr>
      <vt:lpstr>Algebraic Operations</vt:lpstr>
      <vt:lpstr>Spark</vt:lpstr>
      <vt:lpstr>Spark</vt:lpstr>
      <vt:lpstr>Algebraic Operations in Spark</vt:lpstr>
      <vt:lpstr>Spark/PySpark</vt:lpstr>
      <vt:lpstr>AWS Glue Supports Spark</vt:lpstr>
      <vt:lpstr>Crawlers/Classifiers</vt:lpstr>
      <vt:lpstr>Built-In Transforms</vt:lpstr>
      <vt:lpstr>Built-In Transforms</vt:lpstr>
      <vt:lpstr>PowerPoint Presentation</vt:lpstr>
      <vt:lpstr>Let’s Load some IMDB Data</vt:lpstr>
      <vt:lpstr>Let’s Load some IMDB Data</vt:lpstr>
      <vt:lpstr>Extract – Transform – Load Glue Job</vt:lpstr>
      <vt:lpstr>Extract – Transform – Load</vt:lpstr>
      <vt:lpstr>Extract – Transform – Load</vt:lpstr>
      <vt:lpstr>Extract – Transform – Load</vt:lpstr>
      <vt:lpstr>Jobs/Script</vt:lpstr>
      <vt:lpstr>Visual Tools (There are similar tools for SQL, ETL, ... ...)</vt:lpstr>
      <vt:lpstr>PowerPoint Presentation</vt:lpstr>
      <vt:lpstr>What is the S3 of Which You Speak?</vt:lpstr>
      <vt:lpstr>AWS Simple Stored Services (S3)</vt:lpstr>
      <vt:lpstr>How Do You Make a Page Like This?</vt:lpstr>
      <vt:lpstr>How Do You Make a Page Like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398</cp:revision>
  <cp:lastPrinted>2018-11-15T21:01:50Z</cp:lastPrinted>
  <dcterms:created xsi:type="dcterms:W3CDTF">2010-04-12T23:12:02Z</dcterms:created>
  <dcterms:modified xsi:type="dcterms:W3CDTF">2020-12-04T17:59:14Z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